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3"/>
  </p:notesMasterIdLst>
  <p:sldIdLst>
    <p:sldId id="268" r:id="rId2"/>
    <p:sldId id="269" r:id="rId3"/>
    <p:sldId id="270" r:id="rId4"/>
    <p:sldId id="271" r:id="rId5"/>
    <p:sldId id="272" r:id="rId6"/>
    <p:sldId id="273" r:id="rId7"/>
    <p:sldId id="276" r:id="rId8"/>
    <p:sldId id="277" r:id="rId9"/>
    <p:sldId id="279" r:id="rId10"/>
    <p:sldId id="275" r:id="rId11"/>
    <p:sldId id="261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89" autoAdjust="0"/>
    <p:restoredTop sz="87161" autoAdjust="0"/>
  </p:normalViewPr>
  <p:slideViewPr>
    <p:cSldViewPr snapToGrid="0">
      <p:cViewPr varScale="1">
        <p:scale>
          <a:sx n="99" d="100"/>
          <a:sy n="99" d="100"/>
        </p:scale>
        <p:origin x="13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0974AC-C434-495C-837A-652F43D6861F}" type="datetimeFigureOut">
              <a:rPr lang="fr-CH" smtClean="0"/>
              <a:t>19.08.2024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CBCC10-63C7-4C54-8B99-215A892BB37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23516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0AC3AAD-BBE9-4FB6-AA73-1C48AFDFEAF7}" type="slidenum">
              <a:rPr lang="fr-CH" smtClean="0"/>
              <a:pPr>
                <a:defRPr/>
              </a:pPr>
              <a:t>10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36584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'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EAE159B4-AE03-C384-19CE-6CED8C6FD96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2063551" y="3958919"/>
            <a:ext cx="9409044" cy="603251"/>
          </a:xfrm>
          <a:prstGeom prst="rect">
            <a:avLst/>
          </a:prstGeom>
        </p:spPr>
        <p:txBody>
          <a:bodyPr/>
          <a:lstStyle>
            <a:lvl1pPr algn="l">
              <a:lnSpc>
                <a:spcPct val="105000"/>
              </a:lnSpc>
              <a:defRPr sz="2667" kern="100" spc="0" baseline="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titre</a:t>
            </a:r>
            <a:endParaRPr lang="fr-CH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2063553" y="4562170"/>
            <a:ext cx="9409044" cy="576263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5000"/>
              </a:lnSpc>
              <a:buFontTx/>
              <a:buNone/>
              <a:defRPr sz="1467" b="0" kern="100" baseline="0">
                <a:solidFill>
                  <a:schemeClr val="tx1"/>
                </a:solidFill>
                <a:latin typeface="+mj-lt"/>
              </a:defRPr>
            </a:lvl1pPr>
            <a:lvl3pPr marL="1219170" indent="0">
              <a:buNone/>
              <a:defRPr/>
            </a:lvl3pPr>
          </a:lstStyle>
          <a:p>
            <a:r>
              <a:rPr lang="fr-FR" dirty="0"/>
              <a:t>Modifier le sous-titre</a:t>
            </a:r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651F0ED2-7322-A847-A285-EE622EC69F1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31371" y="6117299"/>
            <a:ext cx="585681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233" indent="-4233" eaLnBrk="1" hangingPunct="1">
              <a:spcBef>
                <a:spcPct val="50000"/>
              </a:spcBef>
              <a:tabLst/>
            </a:pPr>
            <a:fld id="{F268BED9-FF7C-7244-AE5E-7F12A70E245E}" type="datetime1">
              <a:rPr lang="fr-CH" altLang="fr-FR" sz="1000" baseline="0" smtClean="0">
                <a:solidFill>
                  <a:schemeClr val="tx1"/>
                </a:solidFill>
              </a:rPr>
              <a:pPr marL="4233" indent="-4233" eaLnBrk="1" hangingPunct="1">
                <a:spcBef>
                  <a:spcPct val="50000"/>
                </a:spcBef>
                <a:tabLst/>
              </a:pPr>
              <a:t>19.08.2024</a:t>
            </a:fld>
            <a:endParaRPr lang="fr-CH" altLang="fr-FR" sz="1000" baseline="0" dirty="0">
              <a:solidFill>
                <a:schemeClr val="tx1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6646C00-85C8-929D-FA5F-2424217AA596}"/>
              </a:ext>
            </a:extLst>
          </p:cNvPr>
          <p:cNvCxnSpPr/>
          <p:nvPr userDrawn="1"/>
        </p:nvCxnSpPr>
        <p:spPr>
          <a:xfrm>
            <a:off x="2159563" y="4485117"/>
            <a:ext cx="95050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" name="Graphic 13">
            <a:extLst>
              <a:ext uri="{FF2B5EF4-FFF2-40B4-BE49-F238E27FC236}">
                <a16:creationId xmlns:a16="http://schemas.microsoft.com/office/drawing/2014/main" id="{11FF60D0-9F42-8C5B-587E-64A0C3C5E8B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7717" y="256727"/>
            <a:ext cx="6840641" cy="2147063"/>
          </a:xfrm>
          <a:prstGeom prst="rect">
            <a:avLst/>
          </a:prstGeom>
        </p:spPr>
      </p:pic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C84F3768-8890-C64C-6E98-18DC8C62AF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80309" y="6117299"/>
            <a:ext cx="2743200" cy="2872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kern="750" baseline="0">
                <a:solidFill>
                  <a:schemeClr val="tx1"/>
                </a:solidFill>
              </a:defRPr>
            </a:lvl1pPr>
          </a:lstStyle>
          <a:p>
            <a:fld id="{55B4C71B-5AB6-3141-9991-BED08649FFB2}" type="slidenum">
              <a:rPr lang="en-CH" smtClean="0"/>
              <a:pPr/>
              <a:t>‹N°›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13240171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4119858-E424-0B4A-FBAF-84F0F87370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2063551" y="3958919"/>
            <a:ext cx="9409044" cy="603251"/>
          </a:xfrm>
          <a:prstGeom prst="rect">
            <a:avLst/>
          </a:prstGeom>
        </p:spPr>
        <p:txBody>
          <a:bodyPr/>
          <a:lstStyle>
            <a:lvl1pPr algn="l">
              <a:lnSpc>
                <a:spcPct val="105000"/>
              </a:lnSpc>
              <a:defRPr sz="2667" kern="100" spc="0" baseline="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titre</a:t>
            </a:r>
            <a:endParaRPr lang="fr-CH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2063553" y="4562170"/>
            <a:ext cx="9409044" cy="576263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5000"/>
              </a:lnSpc>
              <a:buFontTx/>
              <a:buNone/>
              <a:defRPr sz="1467" b="0" kern="100" baseline="0">
                <a:solidFill>
                  <a:schemeClr val="tx1"/>
                </a:solidFill>
                <a:latin typeface="+mj-lt"/>
              </a:defRPr>
            </a:lvl1pPr>
            <a:lvl3pPr marL="1219170" indent="0">
              <a:buNone/>
              <a:defRPr/>
            </a:lvl3pPr>
          </a:lstStyle>
          <a:p>
            <a:r>
              <a:rPr lang="fr-FR" dirty="0"/>
              <a:t>Modifier le sous-titre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6646C00-85C8-929D-FA5F-2424217AA596}"/>
              </a:ext>
            </a:extLst>
          </p:cNvPr>
          <p:cNvCxnSpPr/>
          <p:nvPr userDrawn="1"/>
        </p:nvCxnSpPr>
        <p:spPr>
          <a:xfrm>
            <a:off x="2159563" y="4485117"/>
            <a:ext cx="95050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Image 16">
            <a:extLst>
              <a:ext uri="{FF2B5EF4-FFF2-40B4-BE49-F238E27FC236}">
                <a16:creationId xmlns:a16="http://schemas.microsoft.com/office/drawing/2014/main" id="{5BFCADCE-65A8-0FDD-449C-EC60DDB2633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0"/>
          <a:stretch/>
        </p:blipFill>
        <p:spPr>
          <a:xfrm>
            <a:off x="561600" y="526674"/>
            <a:ext cx="349824" cy="982113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306F35-FF0D-4A57-A7FC-3D1FF4383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80309" y="6117299"/>
            <a:ext cx="2743200" cy="2872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kern="750" baseline="0">
                <a:solidFill>
                  <a:schemeClr val="tx1"/>
                </a:solidFill>
              </a:defRPr>
            </a:lvl1pPr>
          </a:lstStyle>
          <a:p>
            <a:fld id="{55B4C71B-5AB6-3141-9991-BED08649FFB2}" type="slidenum">
              <a:rPr lang="en-CH" smtClean="0"/>
              <a:pPr/>
              <a:t>‹N°›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600816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AA659BD-4942-5B12-0A98-5F852BBE441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2060546" y="356659"/>
            <a:ext cx="9003529" cy="706439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Modifiez le titre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1679509" y="1211059"/>
            <a:ext cx="9903883" cy="4714219"/>
          </a:xfrm>
          <a:prstGeom prst="rect">
            <a:avLst/>
          </a:prstGeom>
        </p:spPr>
        <p:txBody>
          <a:bodyPr/>
          <a:lstStyle>
            <a:lvl1pPr marL="379191" indent="-380990" algn="l">
              <a:lnSpc>
                <a:spcPct val="105000"/>
              </a:lnSpc>
              <a:spcAft>
                <a:spcPts val="933"/>
              </a:spcAft>
              <a:buFont typeface="Arial" panose="020B0604020202020204" pitchFamily="34" charset="0"/>
              <a:buChar char="•"/>
              <a:defRPr sz="20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191" indent="-380990">
              <a:lnSpc>
                <a:spcPct val="105000"/>
              </a:lnSpc>
              <a:spcAft>
                <a:spcPts val="933"/>
              </a:spcAft>
              <a:buFont typeface="Arial" panose="020B0604020202020204" pitchFamily="34" charset="0"/>
              <a:buChar char="•"/>
              <a:defRPr sz="2000"/>
            </a:lvl2pPr>
            <a:lvl3pPr marL="380990" indent="-380990">
              <a:lnSpc>
                <a:spcPct val="105000"/>
              </a:lnSpc>
              <a:spcAft>
                <a:spcPts val="933"/>
              </a:spcAft>
              <a:buFont typeface="Arial" panose="020B0604020202020204" pitchFamily="34" charset="0"/>
              <a:buChar char="•"/>
              <a:defRPr sz="1467"/>
            </a:lvl3pPr>
            <a:lvl4pPr marL="379191" indent="-379191">
              <a:spcBef>
                <a:spcPts val="0"/>
              </a:spcBef>
              <a:spcAft>
                <a:spcPts val="933"/>
              </a:spcAft>
              <a:defRPr sz="2000"/>
            </a:lvl4pPr>
            <a:lvl5pPr marL="379191" indent="-379191">
              <a:spcBef>
                <a:spcPts val="0"/>
              </a:spcBef>
              <a:spcAft>
                <a:spcPts val="933"/>
              </a:spcAft>
              <a:defRPr sz="2000"/>
            </a:lvl5pPr>
            <a:lvl6pPr marL="0" indent="0">
              <a:lnSpc>
                <a:spcPct val="105000"/>
              </a:lnSpc>
              <a:buNone/>
              <a:defRPr/>
            </a:lvl6pPr>
          </a:lstStyle>
          <a:p>
            <a:pPr lvl="0"/>
            <a:r>
              <a:rPr lang="fr-FR" dirty="0"/>
              <a:t>Modifier le premier niveau de liste</a:t>
            </a:r>
          </a:p>
          <a:p>
            <a:pPr lvl="1"/>
            <a:r>
              <a:rPr lang="fr-FR" dirty="0"/>
              <a:t>Modifier le deuxième niveau de liste</a:t>
            </a:r>
          </a:p>
          <a:p>
            <a:pPr lvl="2"/>
            <a:r>
              <a:rPr lang="fr-FR" dirty="0"/>
              <a:t>Modifier le troisième niveau de liste</a:t>
            </a:r>
          </a:p>
          <a:p>
            <a:pPr lvl="0"/>
            <a:r>
              <a:rPr lang="fr-FR" dirty="0"/>
              <a:t>Modifier le premier niveau de liste</a:t>
            </a:r>
          </a:p>
          <a:p>
            <a:pPr lvl="1"/>
            <a:r>
              <a:rPr lang="fr-FR" dirty="0"/>
              <a:t>Modifier le deuxième niveau de liste</a:t>
            </a:r>
          </a:p>
          <a:p>
            <a:pPr lvl="2"/>
            <a:r>
              <a:rPr lang="fr-FR" dirty="0"/>
              <a:t>Modifier le troisième niveau de liste</a:t>
            </a:r>
          </a:p>
        </p:txBody>
      </p:sp>
      <p:pic>
        <p:nvPicPr>
          <p:cNvPr id="5" name="Image 16">
            <a:extLst>
              <a:ext uri="{FF2B5EF4-FFF2-40B4-BE49-F238E27FC236}">
                <a16:creationId xmlns:a16="http://schemas.microsoft.com/office/drawing/2014/main" id="{3D5FC59F-C0E1-AA64-34FB-E8CD0403EF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0"/>
          <a:stretch/>
        </p:blipFill>
        <p:spPr>
          <a:xfrm>
            <a:off x="561600" y="526674"/>
            <a:ext cx="349824" cy="982113"/>
          </a:xfrm>
          <a:prstGeom prst="rect">
            <a:avLst/>
          </a:prstGeom>
        </p:spPr>
      </p:pic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C46B7616-D5BD-51BF-41A2-A1C397ADFC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80309" y="6117299"/>
            <a:ext cx="2743200" cy="2872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kern="750" baseline="0">
                <a:solidFill>
                  <a:schemeClr val="tx1"/>
                </a:solidFill>
              </a:defRPr>
            </a:lvl1pPr>
          </a:lstStyle>
          <a:p>
            <a:fld id="{55B4C71B-5AB6-3141-9991-BED08649FFB2}" type="slidenum">
              <a:rPr lang="en-CH" smtClean="0"/>
              <a:pPr/>
              <a:t>‹N°›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146014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813E0E9-39EF-DAA6-07D7-A6A4D290121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1679509" y="1211059"/>
            <a:ext cx="4790400" cy="4714219"/>
          </a:xfrm>
          <a:prstGeom prst="rect">
            <a:avLst/>
          </a:prstGeom>
        </p:spPr>
        <p:txBody>
          <a:bodyPr/>
          <a:lstStyle>
            <a:lvl1pPr marL="379191" indent="-379191">
              <a:lnSpc>
                <a:spcPct val="105000"/>
              </a:lnSpc>
              <a:spcAft>
                <a:spcPts val="933"/>
              </a:spcAft>
              <a:defRPr sz="2000"/>
            </a:lvl1pPr>
            <a:lvl2pPr marL="379191">
              <a:lnSpc>
                <a:spcPct val="105000"/>
              </a:lnSpc>
              <a:spcAft>
                <a:spcPts val="933"/>
              </a:spcAft>
              <a:defRPr sz="2000"/>
            </a:lvl2pPr>
            <a:lvl3pPr marL="379191" indent="-379191">
              <a:lnSpc>
                <a:spcPct val="105000"/>
              </a:lnSpc>
              <a:spcAft>
                <a:spcPts val="933"/>
              </a:spcAft>
              <a:defRPr sz="1467"/>
            </a:lvl3pPr>
            <a:lvl4pPr marL="380990" indent="-380990">
              <a:spcBef>
                <a:spcPts val="0"/>
              </a:spcBef>
              <a:spcAft>
                <a:spcPts val="933"/>
              </a:spcAft>
              <a:buFont typeface="Arial" panose="020B0604020202020204" pitchFamily="34" charset="0"/>
              <a:buChar char="•"/>
              <a:defRPr sz="2000"/>
            </a:lvl4pPr>
            <a:lvl5pPr marL="379191" indent="-379191">
              <a:spcBef>
                <a:spcPts val="0"/>
              </a:spcBef>
              <a:spcAft>
                <a:spcPts val="933"/>
              </a:spcAft>
              <a:defRPr sz="2000"/>
            </a:lvl5pPr>
            <a:lvl6pPr>
              <a:spcBef>
                <a:spcPts val="0"/>
              </a:spcBef>
              <a:spcAft>
                <a:spcPts val="933"/>
              </a:spcAft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dirty="0"/>
              <a:t>Modifier le premier niveau de liste</a:t>
            </a:r>
          </a:p>
          <a:p>
            <a:pPr lvl="1"/>
            <a:r>
              <a:rPr lang="fr-FR" dirty="0"/>
              <a:t>Modifier le deuxième niveau de liste</a:t>
            </a:r>
          </a:p>
          <a:p>
            <a:pPr lvl="2"/>
            <a:r>
              <a:rPr lang="fr-FR" dirty="0"/>
              <a:t>Modifier le troisième niveau de liste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719509" y="1211059"/>
            <a:ext cx="4790400" cy="4714219"/>
          </a:xfrm>
          <a:prstGeom prst="rect">
            <a:avLst/>
          </a:prstGeom>
        </p:spPr>
        <p:txBody>
          <a:bodyPr/>
          <a:lstStyle>
            <a:lvl1pPr marL="379191" indent="-379191">
              <a:lnSpc>
                <a:spcPct val="105000"/>
              </a:lnSpc>
              <a:spcAft>
                <a:spcPts val="933"/>
              </a:spcAft>
              <a:defRPr sz="2000"/>
            </a:lvl1pPr>
            <a:lvl2pPr marL="379191" indent="-379191">
              <a:lnSpc>
                <a:spcPct val="105000"/>
              </a:lnSpc>
              <a:spcAft>
                <a:spcPts val="933"/>
              </a:spcAft>
              <a:defRPr sz="2000"/>
            </a:lvl2pPr>
            <a:lvl3pPr marL="379191" indent="-379191">
              <a:lnSpc>
                <a:spcPct val="105000"/>
              </a:lnSpc>
              <a:spcAft>
                <a:spcPts val="933"/>
              </a:spcAft>
              <a:defRPr sz="1467"/>
            </a:lvl3pPr>
            <a:lvl4pPr marL="379191" indent="-379191">
              <a:spcBef>
                <a:spcPts val="0"/>
              </a:spcBef>
              <a:spcAft>
                <a:spcPts val="933"/>
              </a:spcAft>
              <a:defRPr sz="2000"/>
            </a:lvl4pPr>
            <a:lvl5pPr marL="379191" indent="-379191">
              <a:spcBef>
                <a:spcPts val="0"/>
              </a:spcBef>
              <a:spcAft>
                <a:spcPts val="933"/>
              </a:spcAft>
              <a:defRPr sz="20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dirty="0"/>
              <a:t>Modifier le premier niveau de liste</a:t>
            </a:r>
          </a:p>
          <a:p>
            <a:pPr lvl="1"/>
            <a:r>
              <a:rPr lang="fr-FR" dirty="0"/>
              <a:t>Modifier le deuxième niveau de liste</a:t>
            </a:r>
          </a:p>
          <a:p>
            <a:pPr lvl="2"/>
            <a:r>
              <a:rPr lang="fr-FR" dirty="0"/>
              <a:t>Modifier le troisième niveau de liste</a:t>
            </a:r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E097A9ED-A1A8-3847-8C42-8D5717DCB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0546" y="356659"/>
            <a:ext cx="9003529" cy="706439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Modifiez le titre</a:t>
            </a:r>
            <a:endParaRPr lang="fr-CH" dirty="0"/>
          </a:p>
        </p:txBody>
      </p:sp>
      <p:pic>
        <p:nvPicPr>
          <p:cNvPr id="5" name="Image 16">
            <a:extLst>
              <a:ext uri="{FF2B5EF4-FFF2-40B4-BE49-F238E27FC236}">
                <a16:creationId xmlns:a16="http://schemas.microsoft.com/office/drawing/2014/main" id="{42762560-652A-CB0A-5A53-E047FE6F9E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0"/>
          <a:stretch/>
        </p:blipFill>
        <p:spPr>
          <a:xfrm>
            <a:off x="561600" y="526674"/>
            <a:ext cx="349824" cy="982113"/>
          </a:xfrm>
          <a:prstGeom prst="rect">
            <a:avLst/>
          </a:prstGeom>
        </p:spPr>
      </p:pic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9309CC13-C9D9-5678-A6D3-1BA358223C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80309" y="6117299"/>
            <a:ext cx="2743200" cy="2872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kern="750" baseline="0">
                <a:solidFill>
                  <a:schemeClr val="tx1"/>
                </a:solidFill>
              </a:defRPr>
            </a:lvl1pPr>
          </a:lstStyle>
          <a:p>
            <a:fld id="{55B4C71B-5AB6-3141-9991-BED08649FFB2}" type="slidenum">
              <a:rPr lang="en-CH" smtClean="0"/>
              <a:pPr/>
              <a:t>‹N°›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14890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7224FDAF-DE18-422F-EF9E-C32DE5816C04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" y="0"/>
            <a:ext cx="12191997" cy="68580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431789" indent="0" algn="l" fontAlgn="base">
              <a:lnSpc>
                <a:spcPct val="100000"/>
              </a:lnSpc>
              <a:buNone/>
              <a:tabLst>
                <a:tab pos="431789" algn="l"/>
                <a:tab pos="2605552" algn="l"/>
              </a:tabLst>
              <a:defRPr sz="1867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067"/>
            </a:lvl2pPr>
            <a:lvl3pPr>
              <a:defRPr sz="1067"/>
            </a:lvl3pPr>
            <a:lvl4pPr>
              <a:defRPr sz="1067"/>
            </a:lvl4pPr>
            <a:lvl5pPr>
              <a:defRPr sz="1067"/>
            </a:lvl5pPr>
          </a:lstStyle>
          <a:p>
            <a:pPr lvl="0"/>
            <a:r>
              <a:rPr lang="en-CH" dirty="0"/>
              <a:t>Insérez une image</a:t>
            </a:r>
          </a:p>
        </p:txBody>
      </p:sp>
      <p:sp>
        <p:nvSpPr>
          <p:cNvPr id="5" name="Text Placeholder 15">
            <a:extLst>
              <a:ext uri="{FF2B5EF4-FFF2-40B4-BE49-F238E27FC236}">
                <a16:creationId xmlns:a16="http://schemas.microsoft.com/office/drawing/2014/main" id="{BF4A1CE6-D0FA-2467-369E-52801FB98BB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570498"/>
            <a:ext cx="2063552" cy="28750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431989" indent="0">
              <a:lnSpc>
                <a:spcPct val="100000"/>
              </a:lnSpc>
              <a:buNone/>
              <a:tabLst>
                <a:tab pos="431989" algn="l"/>
              </a:tabLst>
              <a:defRPr sz="1067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© </a:t>
            </a:r>
            <a:r>
              <a:rPr lang="en-GB" dirty="0" err="1"/>
              <a:t>Modifiez</a:t>
            </a:r>
            <a:r>
              <a:rPr lang="en-GB" dirty="0"/>
              <a:t> la </a:t>
            </a:r>
            <a:r>
              <a:rPr lang="en-GB" dirty="0" err="1"/>
              <a:t>légende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988474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985F16E7-A600-2CBB-C739-BEFC2BD049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80309" y="6117299"/>
            <a:ext cx="2743200" cy="2872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kern="750" baseline="0">
                <a:solidFill>
                  <a:schemeClr val="tx1"/>
                </a:solidFill>
              </a:defRPr>
            </a:lvl1pPr>
          </a:lstStyle>
          <a:p>
            <a:fld id="{55B4C71B-5AB6-3141-9991-BED08649FFB2}" type="slidenum">
              <a:rPr lang="en-CH" smtClean="0"/>
              <a:pPr/>
              <a:t>‹N°›</a:t>
            </a:fld>
            <a:endParaRPr lang="en-CH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C0E8004-0ABE-A4F3-6FE4-F02EA8E1102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927600"/>
            <a:ext cx="8500533" cy="19304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5A214C3-202E-717D-F34C-B6488837D046}"/>
              </a:ext>
            </a:extLst>
          </p:cNvPr>
          <p:cNvSpPr txBox="1"/>
          <p:nvPr userDrawn="1"/>
        </p:nvSpPr>
        <p:spPr>
          <a:xfrm>
            <a:off x="239349" y="5888867"/>
            <a:ext cx="8160907" cy="6665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CH" sz="933" dirty="0">
                <a:solidFill>
                  <a:schemeClr val="bg1"/>
                </a:solidFill>
              </a:rPr>
              <a:t>Direction générale de l’enseignement</a:t>
            </a:r>
          </a:p>
          <a:p>
            <a:r>
              <a:rPr lang="en-GB" sz="933" dirty="0">
                <a:solidFill>
                  <a:schemeClr val="bg1"/>
                </a:solidFill>
              </a:rPr>
              <a:t>o</a:t>
            </a:r>
            <a:r>
              <a:rPr lang="en-CH" sz="933" dirty="0">
                <a:solidFill>
                  <a:schemeClr val="bg1"/>
                </a:solidFill>
              </a:rPr>
              <a:t>bligatoire et de la pédagogie spécialisée</a:t>
            </a:r>
          </a:p>
          <a:p>
            <a:r>
              <a:rPr lang="en-CH" sz="933" dirty="0">
                <a:solidFill>
                  <a:schemeClr val="bg1"/>
                </a:solidFill>
              </a:rPr>
              <a:t>Rue de la </a:t>
            </a:r>
            <a:r>
              <a:rPr lang="fr-CH" sz="933" dirty="0">
                <a:solidFill>
                  <a:schemeClr val="bg1"/>
                </a:solidFill>
              </a:rPr>
              <a:t>B</a:t>
            </a:r>
            <a:r>
              <a:rPr lang="en-CH" sz="933" dirty="0">
                <a:solidFill>
                  <a:schemeClr val="bg1"/>
                </a:solidFill>
              </a:rPr>
              <a:t>arre 8, 1014 Lausanne</a:t>
            </a:r>
          </a:p>
          <a:p>
            <a:r>
              <a:rPr lang="en-CH" sz="933" dirty="0">
                <a:solidFill>
                  <a:schemeClr val="bg1"/>
                </a:solidFill>
              </a:rPr>
              <a:t>www.vd.ch/dgeo | </a:t>
            </a:r>
            <a:r>
              <a:rPr lang="fr-CH" sz="933" dirty="0">
                <a:solidFill>
                  <a:schemeClr val="bg1"/>
                </a:solidFill>
              </a:rPr>
              <a:t>0</a:t>
            </a:r>
            <a:r>
              <a:rPr lang="en-CH" sz="933" dirty="0">
                <a:solidFill>
                  <a:schemeClr val="bg1"/>
                </a:solidFill>
              </a:rPr>
              <a:t>21 316 32 32 | info.dgeo@vd.ch</a:t>
            </a:r>
          </a:p>
        </p:txBody>
      </p:sp>
    </p:spTree>
    <p:extLst>
      <p:ext uri="{BB962C8B-B14F-4D97-AF65-F5344CB8AC3E}">
        <p14:creationId xmlns:p14="http://schemas.microsoft.com/office/powerpoint/2010/main" val="4254075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985F16E7-A600-2CBB-C739-BEFC2BD049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80309" y="6117299"/>
            <a:ext cx="2743200" cy="2872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kern="750" baseline="0">
                <a:solidFill>
                  <a:schemeClr val="tx1"/>
                </a:solidFill>
              </a:defRPr>
            </a:lvl1pPr>
          </a:lstStyle>
          <a:p>
            <a:fld id="{55B4C71B-5AB6-3141-9991-BED08649FFB2}" type="slidenum">
              <a:rPr lang="en-CH" smtClean="0"/>
              <a:pPr/>
              <a:t>‹N°›</a:t>
            </a:fld>
            <a:endParaRPr lang="en-CH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C0E8004-0ABE-A4F3-6FE4-F02EA8E1102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927600"/>
            <a:ext cx="8500533" cy="19304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5A214C3-202E-717D-F34C-B6488837D046}"/>
              </a:ext>
            </a:extLst>
          </p:cNvPr>
          <p:cNvSpPr txBox="1"/>
          <p:nvPr userDrawn="1"/>
        </p:nvSpPr>
        <p:spPr>
          <a:xfrm>
            <a:off x="239349" y="5888867"/>
            <a:ext cx="8160907" cy="6665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CH" sz="933" dirty="0">
                <a:solidFill>
                  <a:schemeClr val="bg1"/>
                </a:solidFill>
              </a:rPr>
              <a:t>Direction générale de l’enseignement</a:t>
            </a:r>
          </a:p>
          <a:p>
            <a:r>
              <a:rPr lang="en-GB" sz="933" dirty="0">
                <a:solidFill>
                  <a:schemeClr val="bg1"/>
                </a:solidFill>
              </a:rPr>
              <a:t>o</a:t>
            </a:r>
            <a:r>
              <a:rPr lang="en-CH" sz="933" dirty="0">
                <a:solidFill>
                  <a:schemeClr val="bg1"/>
                </a:solidFill>
              </a:rPr>
              <a:t>bligatoire et de la pédagogie spécialisée</a:t>
            </a:r>
          </a:p>
          <a:p>
            <a:r>
              <a:rPr lang="en-CH" sz="933" dirty="0">
                <a:solidFill>
                  <a:schemeClr val="bg1"/>
                </a:solidFill>
              </a:rPr>
              <a:t>Rue de la </a:t>
            </a:r>
            <a:r>
              <a:rPr lang="fr-CH" sz="933" dirty="0">
                <a:solidFill>
                  <a:schemeClr val="bg1"/>
                </a:solidFill>
              </a:rPr>
              <a:t>B</a:t>
            </a:r>
            <a:r>
              <a:rPr lang="en-CH" sz="933" dirty="0">
                <a:solidFill>
                  <a:schemeClr val="bg1"/>
                </a:solidFill>
              </a:rPr>
              <a:t>arre 8, 1014 Lausanne</a:t>
            </a:r>
          </a:p>
          <a:p>
            <a:r>
              <a:rPr lang="en-CH" sz="933" dirty="0">
                <a:solidFill>
                  <a:schemeClr val="bg1"/>
                </a:solidFill>
              </a:rPr>
              <a:t>www.vd.ch/dgeo | </a:t>
            </a:r>
            <a:r>
              <a:rPr lang="fr-CH" sz="933" dirty="0">
                <a:solidFill>
                  <a:schemeClr val="bg1"/>
                </a:solidFill>
              </a:rPr>
              <a:t>0</a:t>
            </a:r>
            <a:r>
              <a:rPr lang="en-CH" sz="933" dirty="0">
                <a:solidFill>
                  <a:schemeClr val="bg1"/>
                </a:solidFill>
              </a:rPr>
              <a:t>21 316 32 32 | info.dgeo@vd.ch</a:t>
            </a:r>
          </a:p>
        </p:txBody>
      </p:sp>
    </p:spTree>
    <p:extLst>
      <p:ext uri="{BB962C8B-B14F-4D97-AF65-F5344CB8AC3E}">
        <p14:creationId xmlns:p14="http://schemas.microsoft.com/office/powerpoint/2010/main" val="1099644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DA7FD1-72AF-1855-9086-7FFBEBA75C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80309" y="6117299"/>
            <a:ext cx="2743200" cy="2872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kern="750" baseline="0">
                <a:solidFill>
                  <a:schemeClr val="tx1"/>
                </a:solidFill>
              </a:defRPr>
            </a:lvl1pPr>
          </a:lstStyle>
          <a:p>
            <a:fld id="{55B4C71B-5AB6-3141-9991-BED08649FFB2}" type="slidenum">
              <a:rPr lang="en-CH" smtClean="0"/>
              <a:pPr/>
              <a:t>‹N°›</a:t>
            </a:fld>
            <a:endParaRPr lang="en-CH"/>
          </a:p>
        </p:txBody>
      </p:sp>
      <p:pic>
        <p:nvPicPr>
          <p:cNvPr id="5" name="Image 16">
            <a:extLst>
              <a:ext uri="{FF2B5EF4-FFF2-40B4-BE49-F238E27FC236}">
                <a16:creationId xmlns:a16="http://schemas.microsoft.com/office/drawing/2014/main" id="{9E570D6E-701B-B546-3C3A-24F88A893E2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0"/>
          <a:stretch/>
        </p:blipFill>
        <p:spPr>
          <a:xfrm>
            <a:off x="561600" y="526674"/>
            <a:ext cx="349824" cy="982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637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0" r:id="rId7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609585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121917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828754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2438339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457189" indent="-457189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har char="•"/>
        <a:defRPr sz="2667" b="1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Char char="•"/>
        <a:defRPr sz="2133">
          <a:solidFill>
            <a:schemeClr val="tx1"/>
          </a:solidFill>
          <a:latin typeface="+mn-lt"/>
        </a:defRPr>
      </a:lvl2pPr>
      <a:lvl3pPr marL="1523962" indent="-304792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Char char="•"/>
        <a:defRPr sz="1600">
          <a:solidFill>
            <a:schemeClr val="bg2"/>
          </a:solidFill>
          <a:latin typeface="+mn-lt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</a:defRPr>
      </a:lvl5pPr>
      <a:lvl6pPr marL="3352716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</a:defRPr>
      </a:lvl6pPr>
      <a:lvl7pPr marL="3962301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</a:defRPr>
      </a:lvl7pPr>
      <a:lvl8pPr marL="4571886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</a:defRPr>
      </a:lvl8pPr>
      <a:lvl9pPr marL="5181470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vd.ch/page/2020641" TargetMode="External"/><Relationship Id="rId3" Type="http://schemas.openxmlformats.org/officeDocument/2006/relationships/hyperlink" Target="https://www.vd.ch/formation/enseignement-obligatoire-et-pedagogie-specialisee/absences-conges-et-vacances-scolaires#c2085963" TargetMode="External"/><Relationship Id="rId7" Type="http://schemas.openxmlformats.org/officeDocument/2006/relationships/hyperlink" Target="https://www.vd.ch/formation/enseignement-obligatoire-et-pedagogie-specialisee/parent-information-and-translated-documents-documents-traduits-dinformation-aux-paren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vd.ch/page/2020640/#c2104406" TargetMode="External"/><Relationship Id="rId5" Type="http://schemas.openxmlformats.org/officeDocument/2006/relationships/hyperlink" Target="https://www.vd.ch/formation/enseignement-obligatoire-et-pedagogie-specialisee/absences-conges-et-vacances-scolaires#c2104406" TargetMode="External"/><Relationship Id="rId4" Type="http://schemas.openxmlformats.org/officeDocument/2006/relationships/hyperlink" Target="https://www.vd.ch/page/2020640/#c2085963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5CCE0-3EF2-E5C2-C22C-1E375A8AFE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H" dirty="0"/>
              <a:t>Introduction du congé joker – Version parents</a:t>
            </a:r>
            <a:endParaRPr lang="en-CH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F1C19A-DEA7-DC0A-823E-E86128CC1D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H" dirty="0"/>
              <a:t>Slides à disposition et adaptables pour les réunions avec les parents</a:t>
            </a:r>
            <a:endParaRPr lang="en-C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CF7BB6-B09A-1D13-BD58-A126AD9186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CH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50" kern="750" baseline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55B4C71B-5AB6-3141-9991-BED08649FFB2}" type="slidenum">
              <a:rPr lang="en-CH" smtClean="0"/>
              <a:pPr/>
              <a:t>1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573907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97FA97-1DAC-2FF7-2134-197091852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Liens utiles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CD438A-23D6-8F67-B775-B4EAC90995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9509" y="1211059"/>
            <a:ext cx="10177131" cy="4714219"/>
          </a:xfrm>
        </p:spPr>
        <p:txBody>
          <a:bodyPr>
            <a:noAutofit/>
          </a:bodyPr>
          <a:lstStyle/>
          <a:p>
            <a:r>
              <a:rPr lang="fr-FR" dirty="0"/>
              <a:t>Formulaire de justification d’absence ou de demande de</a:t>
            </a:r>
            <a:br>
              <a:rPr lang="fr-FR" dirty="0"/>
            </a:br>
            <a:r>
              <a:rPr lang="fr-FR" dirty="0"/>
              <a:t>congé incluant la notion de congé joker</a:t>
            </a:r>
            <a:br>
              <a:rPr lang="fr-FR" dirty="0"/>
            </a:br>
            <a:r>
              <a:rPr lang="fr-FR" dirty="0">
                <a:hlinkClick r:id="rId3"/>
              </a:rPr>
              <a:t>www.vd.ch/scolarite &gt; Absences, congés et vacances scolaires &gt; </a:t>
            </a:r>
            <a:br>
              <a:rPr lang="fr-FR" dirty="0">
                <a:hlinkClick r:id="rId3"/>
              </a:rPr>
            </a:br>
            <a:r>
              <a:rPr lang="fr-FR" dirty="0">
                <a:hlinkClick r:id="rId3"/>
              </a:rPr>
              <a:t>Justification d’absence - demande de congé : formulaire et bases légales </a:t>
            </a:r>
            <a:br>
              <a:rPr lang="fr-FR" dirty="0"/>
            </a:br>
            <a:r>
              <a:rPr lang="fr-FR" dirty="0"/>
              <a:t>lien direct : </a:t>
            </a:r>
            <a:r>
              <a:rPr lang="fr-FR" dirty="0">
                <a:hlinkClick r:id="rId4"/>
              </a:rPr>
              <a:t>vd.ch/page/2020640</a:t>
            </a:r>
            <a:endParaRPr lang="fr-FR" dirty="0"/>
          </a:p>
          <a:p>
            <a:r>
              <a:rPr lang="fr-FR" dirty="0"/>
              <a:t>Section « Congé joker » sur le site de l’État de Vaud</a:t>
            </a:r>
            <a:br>
              <a:rPr lang="fr-FR" dirty="0"/>
            </a:br>
            <a:r>
              <a:rPr lang="fr-FR" dirty="0"/>
              <a:t>Congé joker - document explicatif aux parents (version en français)</a:t>
            </a:r>
            <a:br>
              <a:rPr lang="fr-FR" dirty="0"/>
            </a:br>
            <a:r>
              <a:rPr lang="fr-FR" dirty="0">
                <a:hlinkClick r:id="rId5"/>
              </a:rPr>
              <a:t>www.vd.ch/scolarite &gt; Absences, congés et vacances scolaires &gt; Congé joker </a:t>
            </a:r>
            <a:br>
              <a:rPr lang="fr-FR" dirty="0"/>
            </a:br>
            <a:r>
              <a:rPr lang="fr-FR" dirty="0"/>
              <a:t>lien direct : </a:t>
            </a:r>
            <a:r>
              <a:rPr lang="fr-FR" dirty="0">
                <a:hlinkClick r:id="rId6"/>
              </a:rPr>
              <a:t>vd.ch/page/2020640</a:t>
            </a:r>
            <a:endParaRPr lang="fr-FR" dirty="0"/>
          </a:p>
          <a:p>
            <a:r>
              <a:rPr lang="fr-FR" dirty="0"/>
              <a:t>Congé joker - document explicatif aux parents (versions traduites)</a:t>
            </a:r>
            <a:br>
              <a:rPr lang="fr-FR" dirty="0"/>
            </a:br>
            <a:r>
              <a:rPr lang="fr-FR" dirty="0">
                <a:hlinkClick r:id="rId7"/>
              </a:rPr>
              <a:t>www.vd.ch/scolarite &gt; Parent information and </a:t>
            </a:r>
            <a:r>
              <a:rPr lang="fr-FR" dirty="0" err="1">
                <a:hlinkClick r:id="rId7"/>
              </a:rPr>
              <a:t>translated</a:t>
            </a:r>
            <a:r>
              <a:rPr lang="fr-FR" dirty="0">
                <a:hlinkClick r:id="rId7"/>
              </a:rPr>
              <a:t> documents - Documents traduits d’information aux parents </a:t>
            </a:r>
            <a:br>
              <a:rPr lang="fr-FR" dirty="0"/>
            </a:br>
            <a:r>
              <a:rPr lang="fr-FR" dirty="0"/>
              <a:t>lien direct : </a:t>
            </a:r>
            <a:r>
              <a:rPr lang="fr-FR" dirty="0">
                <a:hlinkClick r:id="rId8"/>
              </a:rPr>
              <a:t>vd.ch/page/2020641</a:t>
            </a:r>
            <a:endParaRPr lang="fr-CH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D032C80-B594-86E6-7A4A-8B96AF745E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CH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50" kern="750" baseline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55B4C71B-5AB6-3141-9991-BED08649FFB2}" type="slidenum">
              <a:rPr lang="en-CH" smtClean="0"/>
              <a:pPr/>
              <a:t>10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3345479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2887D6-F94C-5A66-18ED-FC755D268B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4C71B-5AB6-3141-9991-BED08649FFB2}" type="slidenum">
              <a:rPr lang="en-CH" smtClean="0"/>
              <a:pPr/>
              <a:t>11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022489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6E7A0-94E5-5D3A-DA7C-AC448D345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Un congé joker, c’est quoi?</a:t>
            </a:r>
            <a:endParaRPr lang="en-C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E3F9F-B5DB-A5CF-CF40-031050435C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Liberté de prendre des congés non motivés, c’est-à-dire </a:t>
            </a:r>
            <a:br>
              <a:rPr lang="fr-FR" dirty="0"/>
            </a:br>
            <a:r>
              <a:rPr lang="fr-FR" dirty="0"/>
              <a:t>sans devoir donner de justification, mais sous certaines conditions.</a:t>
            </a:r>
          </a:p>
          <a:p>
            <a:pPr marL="0" indent="0">
              <a:buNone/>
            </a:pPr>
            <a:r>
              <a:rPr lang="fr-FR" dirty="0"/>
              <a:t>Le congé joker s’inscrit dans le cadre des 18 demi-journées de congé</a:t>
            </a:r>
            <a:br>
              <a:rPr lang="fr-FR" dirty="0"/>
            </a:br>
            <a:r>
              <a:rPr lang="fr-FR" dirty="0"/>
              <a:t>de la compétence de la direction de l’établissement.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B03372-C916-664D-EB9E-75884D2FA1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CH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50" kern="750" baseline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55B4C71B-5AB6-3141-9991-BED08649FFB2}" type="slidenum">
              <a:rPr lang="en-CH" smtClean="0"/>
              <a:pPr/>
              <a:t>2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733633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0BDCF5-6B57-E4E3-A963-C294394C3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Un congé joker, pourquoi?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FB7D88-EA3F-8BD9-3372-C7609CCF4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Renforcement du partenariat école-famille</a:t>
            </a:r>
          </a:p>
          <a:p>
            <a:r>
              <a:rPr lang="fr-FR" dirty="0"/>
              <a:t>Annonce facilitée et simplification administrative​ pour</a:t>
            </a:r>
            <a:br>
              <a:rPr lang="fr-FR" dirty="0"/>
            </a:br>
            <a:r>
              <a:rPr lang="fr-FR" dirty="0"/>
              <a:t>certaines courtes absences</a:t>
            </a:r>
          </a:p>
          <a:p>
            <a:r>
              <a:rPr lang="fr-FR" dirty="0"/>
              <a:t>Réponse au postulat Céline Baux et consorts</a:t>
            </a:r>
            <a:br>
              <a:rPr lang="fr-FR" dirty="0"/>
            </a:br>
            <a:r>
              <a:rPr lang="fr-FR" dirty="0"/>
              <a:t>« Congé Joker aussi sur Vaud? » (23_POS_7)</a:t>
            </a:r>
            <a:endParaRPr lang="fr-CH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947723-DC4A-206F-723F-6C0CB88544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CH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50" kern="750" baseline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55B4C71B-5AB6-3141-9991-BED08649FFB2}" type="slidenum">
              <a:rPr lang="en-CH" smtClean="0"/>
              <a:pPr/>
              <a:t>3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485926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905A37-CA29-948E-ACFD-825BB1722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Modalités du congé joker​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5E2033-3EE2-70B6-309B-2530A593A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Jusqu’à 6 demi-journées par année scolaire​</a:t>
            </a:r>
          </a:p>
          <a:p>
            <a:r>
              <a:rPr lang="fr-FR" dirty="0"/>
              <a:t>Par « demi-journée », on entend tout ou partie du matin ou </a:t>
            </a:r>
            <a:br>
              <a:rPr lang="fr-FR" dirty="0"/>
            </a:br>
            <a:r>
              <a:rPr lang="fr-FR" dirty="0"/>
              <a:t>de l’après-midi, indépendamment du nombre de périodes</a:t>
            </a:r>
          </a:p>
          <a:p>
            <a:r>
              <a:rPr lang="fr-FR" dirty="0"/>
              <a:t>Peut être pris durant l’année scolaire (hors des jours exclus)​</a:t>
            </a:r>
          </a:p>
          <a:p>
            <a:r>
              <a:rPr lang="fr-FR" dirty="0"/>
              <a:t>Sur une simple annonce à la maîtresse ou au maître de classe​</a:t>
            </a:r>
            <a:br>
              <a:rPr lang="fr-FR" dirty="0"/>
            </a:br>
            <a:r>
              <a:rPr lang="fr-FR" i="1" dirty="0"/>
              <a:t>via</a:t>
            </a:r>
            <a:r>
              <a:rPr lang="fr-FR" dirty="0"/>
              <a:t> le formulaire habituel de l’agenda ou du cahier de communication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Le congé joker ne nécessite ni appréciation, ni autorisation​, pour autant de respecter les conditions qui suivent.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E4EAFB6-D1E7-E155-15EF-1066DCE69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CH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50" kern="750" baseline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55B4C71B-5AB6-3141-9991-BED08649FFB2}" type="slidenum">
              <a:rPr lang="en-CH" smtClean="0"/>
              <a:pPr/>
              <a:t>4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3934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AFA07C-C1B4-8BF8-5953-82052E704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b="1" i="0" u="none" strike="noStrike" dirty="0">
                <a:solidFill>
                  <a:srgbClr val="000000"/>
                </a:solidFill>
                <a:effectLst/>
              </a:rPr>
              <a:t>Conditions du congé joker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737337-B9A0-E4BC-7F12-DB511BF71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Annonce au moins 2 jours à l’avance​</a:t>
            </a:r>
          </a:p>
          <a:p>
            <a:r>
              <a:rPr lang="fr-FR" dirty="0"/>
              <a:t>2 demi-journées cumulables au maximum​</a:t>
            </a:r>
            <a:endParaRPr lang="fr-CH" dirty="0"/>
          </a:p>
          <a:p>
            <a:pPr marL="570150">
              <a:buFont typeface="Wingdings" panose="05000000000000000000" pitchFamily="2" charset="2"/>
              <a:buChar char="à"/>
            </a:pPr>
            <a:r>
              <a:rPr lang="fr-FR" dirty="0"/>
              <a:t>Pas un jour complet avant ET un jour complet après les vacances,</a:t>
            </a:r>
            <a:br>
              <a:rPr lang="fr-FR" dirty="0"/>
            </a:br>
            <a:r>
              <a:rPr lang="fr-FR" dirty="0"/>
              <a:t>week-ends ou jours fériés </a:t>
            </a:r>
            <a:br>
              <a:rPr lang="fr-FR" dirty="0"/>
            </a:br>
            <a:r>
              <a:rPr lang="fr-FR" dirty="0"/>
              <a:t>(cela équivaudrait à 4 demi-journées cumulées)</a:t>
            </a:r>
            <a:endParaRPr lang="fr-CH" dirty="0"/>
          </a:p>
          <a:p>
            <a:r>
              <a:rPr lang="fr-FR" dirty="0"/>
              <a:t>Le congé est considéré comme utilisé en cas de </a:t>
            </a:r>
            <a:r>
              <a:rPr lang="fr-FR"/>
              <a:t>renoncement </a:t>
            </a:r>
            <a:br>
              <a:rPr lang="fr-FR"/>
            </a:br>
            <a:r>
              <a:rPr lang="fr-FR"/>
              <a:t>moins de 2 </a:t>
            </a:r>
            <a:r>
              <a:rPr lang="fr-FR" dirty="0"/>
              <a:t>jours avant son déroulé​</a:t>
            </a:r>
          </a:p>
          <a:p>
            <a:r>
              <a:rPr lang="fr-FR" dirty="0"/>
              <a:t>Pas de report du solde d’une année à l’autre​</a:t>
            </a:r>
          </a:p>
          <a:p>
            <a:pPr marL="0" indent="0">
              <a:buNone/>
            </a:pPr>
            <a:endParaRPr lang="fr-FR" dirty="0"/>
          </a:p>
          <a:p>
            <a:pPr marL="285750">
              <a:buFont typeface="Wingdings" panose="05000000000000000000" pitchFamily="2" charset="2"/>
              <a:buChar char="à"/>
            </a:pPr>
            <a:r>
              <a:rPr lang="fr-FR" dirty="0"/>
              <a:t>Nouvel article 54a du RLEO (sous l’appellation </a:t>
            </a:r>
            <a:r>
              <a:rPr lang="fr-FR" i="1" dirty="0"/>
              <a:t>congé non motivé</a:t>
            </a:r>
            <a:r>
              <a:rPr lang="fr-FR" dirty="0"/>
              <a:t>)</a:t>
            </a:r>
            <a:endParaRPr lang="fr-CH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F9D5DA8-5BB4-3476-61D2-2AE4D93E7C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CH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50" kern="750" baseline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55B4C71B-5AB6-3141-9991-BED08649FFB2}" type="slidenum">
              <a:rPr lang="en-CH" smtClean="0"/>
              <a:pPr/>
              <a:t>5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288274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92E439-1D5C-B5AD-C118-BCEDC6666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Toujours possible, sauf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EC972C-2212-8CC2-A628-5AF2C0250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 premier jour d’école de l’année scolaire​</a:t>
            </a:r>
          </a:p>
          <a:p>
            <a:r>
              <a:rPr lang="fr-FR" dirty="0"/>
              <a:t>Les jours des ECR et de l’examen de certificat​</a:t>
            </a:r>
          </a:p>
          <a:p>
            <a:r>
              <a:rPr lang="fr-FR" dirty="0"/>
              <a:t>Le jour précédant ou suivant directement un congé motivé accordé​</a:t>
            </a:r>
          </a:p>
          <a:p>
            <a:r>
              <a:rPr lang="fr-FR"/>
              <a:t>Les </a:t>
            </a:r>
            <a:r>
              <a:rPr lang="fr-FR" dirty="0"/>
              <a:t>jours de camps, sorties de classe ou courses d’école​</a:t>
            </a:r>
          </a:p>
          <a:p>
            <a:r>
              <a:rPr lang="fr-FR" dirty="0"/>
              <a:t>Si l’absence implique un dépassement de la durée de 18 demi-journées de congé pour l’entier de l’année scolaire (maximum de la compétence de l’établissement)</a:t>
            </a:r>
            <a:endParaRPr lang="fr-CH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309C9AE-62AE-9795-3C07-28424D9199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CH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50" kern="750" baseline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55B4C71B-5AB6-3141-9991-BED08649FFB2}" type="slidenum">
              <a:rPr lang="en-CH" smtClean="0"/>
              <a:pPr/>
              <a:t>6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725894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220C60-3DFC-05EE-8570-D0CF5A55C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Comment l’annoncer?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EC6C26F-2C31-85E8-82A6-C0B164131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/>
              <a:t>Information par écrit à la maîtresse ou au maître de classe</a:t>
            </a:r>
            <a:br>
              <a:rPr lang="fr-CH" dirty="0"/>
            </a:br>
            <a:r>
              <a:rPr lang="fr-CH" i="1" dirty="0"/>
              <a:t>v</a:t>
            </a:r>
            <a:r>
              <a:rPr lang="fr-FR" i="1" dirty="0" err="1"/>
              <a:t>ia</a:t>
            </a:r>
            <a:r>
              <a:rPr lang="fr-FR" dirty="0"/>
              <a:t> le formulaire habituel de l’agenda ou du cahier </a:t>
            </a:r>
            <a:br>
              <a:rPr lang="fr-FR" dirty="0"/>
            </a:br>
            <a:r>
              <a:rPr lang="fr-FR" dirty="0"/>
              <a:t>de communication</a:t>
            </a:r>
          </a:p>
          <a:p>
            <a:r>
              <a:rPr lang="fr-FR" dirty="0"/>
              <a:t>Dans la case « Motif », inscrire « Congé joker »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270D4B1-9E08-0395-2C8E-42656805AD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CH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50" kern="750" baseline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55B4C71B-5AB6-3141-9991-BED08649FFB2}" type="slidenum">
              <a:rPr lang="en-CH" smtClean="0"/>
              <a:pPr/>
              <a:t>7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537615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96EFF6-3C19-8175-B1D2-9A257CCF0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Rappel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B29E6F-9C4A-61B0-6D15-7D31899EA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Comme pour tout type d’absence, les parents ont </a:t>
            </a:r>
            <a:br>
              <a:rPr lang="fr-FR" dirty="0"/>
            </a:br>
            <a:r>
              <a:rPr lang="fr-FR" dirty="0"/>
              <a:t>la responsabilité de s’assurer du rattrapage du travail manqué. </a:t>
            </a:r>
            <a:br>
              <a:rPr lang="fr-FR" dirty="0"/>
            </a:br>
            <a:endParaRPr lang="fr-FR" dirty="0"/>
          </a:p>
          <a:p>
            <a:pPr marL="0" indent="0">
              <a:buNone/>
            </a:pPr>
            <a:r>
              <a:rPr lang="fr-FR" dirty="0"/>
              <a:t>Dans cette perspective, chaque enseignante ou enseignant leur fournit</a:t>
            </a:r>
            <a:br>
              <a:rPr lang="fr-FR" dirty="0"/>
            </a:br>
            <a:r>
              <a:rPr lang="fr-FR" dirty="0"/>
              <a:t>les éléments nécessaires à cette tâche.</a:t>
            </a:r>
            <a:endParaRPr lang="fr-CH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ABA9F51-C0A7-E81D-C2DE-6E4D05B490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CH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50" kern="750" baseline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55B4C71B-5AB6-3141-9991-BED08649FFB2}" type="slidenum">
              <a:rPr lang="en-CH" smtClean="0"/>
              <a:pPr/>
              <a:t>8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230483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DA3B3C-A3C7-AEA5-F14E-DCACF313C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Référence et exemples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DFDCAB-E101-DB18-A9BD-B2EF9E599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/>
              <a:t>Feuillet explicatif « Congé joker » destiné aux parents</a:t>
            </a:r>
          </a:p>
          <a:p>
            <a:pPr marL="760181">
              <a:buFont typeface="Wingdings" panose="05000000000000000000" pitchFamily="2" charset="2"/>
              <a:buChar char="à"/>
            </a:pPr>
            <a:r>
              <a:rPr lang="fr-CH" dirty="0"/>
              <a:t>agrafé en page 96 pour le cahier de communication</a:t>
            </a:r>
          </a:p>
          <a:p>
            <a:pPr marL="760181">
              <a:buFont typeface="Wingdings" panose="05000000000000000000" pitchFamily="2" charset="2"/>
              <a:buChar char="à"/>
            </a:pPr>
            <a:r>
              <a:rPr lang="fr-CH" dirty="0"/>
              <a:t>agrafé en page 98 pour l’agenda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023BA1B-C21A-D53A-3A15-302D2065D2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4C71B-5AB6-3141-9991-BED08649FFB2}" type="slidenum">
              <a:rPr lang="en-CH" smtClean="0"/>
              <a:pPr/>
              <a:t>9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98536300"/>
      </p:ext>
    </p:extLst>
  </p:cSld>
  <p:clrMapOvr>
    <a:masterClrMapping/>
  </p:clrMapOvr>
</p:sld>
</file>

<file path=ppt/theme/theme1.xml><?xml version="1.0" encoding="utf-8"?>
<a:theme xmlns:a="http://schemas.openxmlformats.org/drawingml/2006/main" name="Présentation DGEO">
  <a:themeElements>
    <a:clrScheme name="modele-servic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ele-servic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a:style>
    </a:spDef>
  </a:objectDefaults>
  <a:extraClrSchemeLst>
    <a:extraClrScheme>
      <a:clrScheme name="modele-servic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-servic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-servic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-servic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-servic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-servic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-servic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-servic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-servic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-servic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-servic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-servic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T-DFJC-PRESENTATION-Master" id="{E7B579FE-C9D1-174F-A248-67B7503326C4}" vid="{3C00C297-E27D-A24F-883E-E3EB36DE6A21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632</Words>
  <Application>Microsoft Office PowerPoint</Application>
  <PresentationFormat>Grand écran</PresentationFormat>
  <Paragraphs>56</Paragraphs>
  <Slides>11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Présentation DGEO</vt:lpstr>
      <vt:lpstr>Introduction du congé joker – Version parents</vt:lpstr>
      <vt:lpstr>Un congé joker, c’est quoi?</vt:lpstr>
      <vt:lpstr>Un congé joker, pourquoi?</vt:lpstr>
      <vt:lpstr>Modalités du congé joker​</vt:lpstr>
      <vt:lpstr>Conditions du congé joker</vt:lpstr>
      <vt:lpstr>Toujours possible, sauf</vt:lpstr>
      <vt:lpstr>Comment l’annoncer?</vt:lpstr>
      <vt:lpstr>Rappel</vt:lpstr>
      <vt:lpstr>Référence et exemples</vt:lpstr>
      <vt:lpstr>Liens utiles</vt:lpstr>
      <vt:lpstr>Présentation PowerPoint</vt:lpstr>
    </vt:vector>
  </TitlesOfParts>
  <Company>Etat de Vaud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du congé joker – Version parents</dc:title>
  <dc:creator>Donatella Romeo</dc:creator>
  <cp:lastModifiedBy>Monnat Gagnon Melinda</cp:lastModifiedBy>
  <cp:revision>5</cp:revision>
  <dcterms:created xsi:type="dcterms:W3CDTF">2024-08-06T12:20:53Z</dcterms:created>
  <dcterms:modified xsi:type="dcterms:W3CDTF">2024-08-19T14:35:46Z</dcterms:modified>
</cp:coreProperties>
</file>